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8" r:id="rId1"/>
  </p:sldMasterIdLst>
  <p:notesMasterIdLst>
    <p:notesMasterId r:id="rId23"/>
  </p:notesMasterIdLst>
  <p:handoutMasterIdLst>
    <p:handoutMasterId r:id="rId24"/>
  </p:handoutMasterIdLst>
  <p:sldIdLst>
    <p:sldId id="296" r:id="rId2"/>
    <p:sldId id="297" r:id="rId3"/>
    <p:sldId id="298" r:id="rId4"/>
    <p:sldId id="305" r:id="rId5"/>
    <p:sldId id="300" r:id="rId6"/>
    <p:sldId id="301" r:id="rId7"/>
    <p:sldId id="306" r:id="rId8"/>
    <p:sldId id="302" r:id="rId9"/>
    <p:sldId id="303" r:id="rId10"/>
    <p:sldId id="283" r:id="rId11"/>
    <p:sldId id="285" r:id="rId12"/>
    <p:sldId id="287" r:id="rId13"/>
    <p:sldId id="289" r:id="rId14"/>
    <p:sldId id="273" r:id="rId15"/>
    <p:sldId id="286" r:id="rId16"/>
    <p:sldId id="288" r:id="rId17"/>
    <p:sldId id="290" r:id="rId18"/>
    <p:sldId id="291" r:id="rId19"/>
    <p:sldId id="292" r:id="rId20"/>
    <p:sldId id="281" r:id="rId21"/>
    <p:sldId id="304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1">
          <p15:clr>
            <a:srgbClr val="A4A3A4"/>
          </p15:clr>
        </p15:guide>
        <p15:guide id="2" orient="horz" pos="3408">
          <p15:clr>
            <a:srgbClr val="A4A3A4"/>
          </p15:clr>
        </p15:guide>
        <p15:guide id="3" orient="horz" pos="148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4193">
          <p15:clr>
            <a:srgbClr val="A4A3A4"/>
          </p15:clr>
        </p15:guide>
        <p15:guide id="6" orient="horz" pos="1680">
          <p15:clr>
            <a:srgbClr val="A4A3A4"/>
          </p15:clr>
        </p15:guide>
        <p15:guide id="7" orient="horz" pos="1296">
          <p15:clr>
            <a:srgbClr val="A4A3A4"/>
          </p15:clr>
        </p15:guide>
        <p15:guide id="8" pos="1968">
          <p15:clr>
            <a:srgbClr val="A4A3A4"/>
          </p15:clr>
        </p15:guide>
        <p15:guide id="9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939"/>
    <a:srgbClr val="CCECFF"/>
    <a:srgbClr val="CCFF99"/>
    <a:srgbClr val="C61A06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94"/>
  </p:normalViewPr>
  <p:slideViewPr>
    <p:cSldViewPr snapToObjects="1">
      <p:cViewPr>
        <p:scale>
          <a:sx n="140" d="100"/>
          <a:sy n="140" d="100"/>
        </p:scale>
        <p:origin x="144" y="-1680"/>
      </p:cViewPr>
      <p:guideLst>
        <p:guide orient="horz" pos="1041"/>
        <p:guide orient="horz" pos="3408"/>
        <p:guide orient="horz" pos="1488"/>
        <p:guide orient="horz" pos="4020"/>
        <p:guide orient="horz" pos="4193"/>
        <p:guide orient="horz" pos="1680"/>
        <p:guide orient="horz" pos="1296"/>
        <p:guide pos="1968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30" d="100"/>
          <a:sy n="130" d="100"/>
        </p:scale>
        <p:origin x="-236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fld id="{23459A51-5FD4-4B4E-BCC4-28D8EE79AF9F}" type="datetime1">
              <a:rPr lang="nl-NL" altLang="en-US"/>
              <a:pPr>
                <a:defRPr/>
              </a:pPr>
              <a:t>16-09-19</a:t>
            </a:fld>
            <a:endParaRPr lang="nl-NL" alt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fld id="{8C9FFB6B-2343-4861-AAF5-47AE470B2058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30077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fld id="{587FC933-703E-48C6-BA3C-37588D007B4F}" type="datetime1">
              <a:rPr lang="nl-NL" altLang="en-US"/>
              <a:pPr>
                <a:defRPr/>
              </a:pPr>
              <a:t>16-09-19</a:t>
            </a:fld>
            <a:endParaRPr lang="nl-NL" alt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84" charset="-128"/>
                <a:cs typeface="+mn-cs"/>
              </a:defRPr>
            </a:lvl1pPr>
          </a:lstStyle>
          <a:p>
            <a:pPr>
              <a:defRPr/>
            </a:pPr>
            <a:fld id="{3A78A794-629C-4581-8666-A545E698F2D3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082675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8847E67B-04C2-4A73-9EF3-D44A9B5C4558}" type="slidenum">
              <a:rPr lang="nl-NL" altLang="en-US" smtClean="0"/>
              <a:pPr eaLnBrk="1" hangingPunct="1">
                <a:spcBef>
                  <a:spcPct val="0"/>
                </a:spcBef>
                <a:defRPr/>
              </a:pPr>
              <a:t>20</a:t>
            </a:fld>
            <a:endParaRPr lang="nl-NL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8847E67B-04C2-4A73-9EF3-D44A9B5C4558}" type="slidenum">
              <a:rPr lang="nl-NL" altLang="en-US" smtClean="0"/>
              <a:pPr eaLnBrk="1" hangingPunct="1">
                <a:spcBef>
                  <a:spcPct val="0"/>
                </a:spcBef>
                <a:defRPr/>
              </a:pPr>
              <a:t>21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0340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E331-CC4D-614F-AEE1-0C14285EA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0C046-CD23-114F-A698-77E6F7AE8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0A3A-A19D-C642-9844-4089E2D9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FA5F0-C47C-8E4E-9BB0-39110402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1EF2-CD1B-4E42-98A2-829FAD3C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1EB5F-91AC-364B-96A9-05FB41F117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6458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4B0F-B6F7-894B-B042-7A9BD16C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39207-BB79-3D40-9934-8EF00FE29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15227-3E3B-8C48-8A2B-1C4EA999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BE04D-6C83-184B-AC47-52D4781D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521F-4B02-8443-BE1F-F72118DB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486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433DE-4738-0147-9F9C-0B2CE78BF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DBDFD-FBCA-3A4D-A9A6-73FCBA521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89FD-FAF2-E941-90FE-13AD18D2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38F5-2C98-1440-AED9-957CACF8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0E8D3-E516-A845-B6E2-92DF28B6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9109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33600"/>
            <a:ext cx="3990975" cy="1752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9175" y="2133600"/>
            <a:ext cx="3990975" cy="17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B390B-8B98-4FE9-9D6F-9777FAF46F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20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295400"/>
            <a:ext cx="8229600" cy="685800"/>
          </a:xfrm>
        </p:spPr>
        <p:txBody>
          <a:bodyPr/>
          <a:lstStyle>
            <a:lvl1pPr>
              <a:defRPr sz="2400" b="1" i="0">
                <a:latin typeface="Verdana"/>
                <a:cs typeface="Verdana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81000" y="1981200"/>
            <a:ext cx="4040188" cy="41910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568825" y="1981200"/>
            <a:ext cx="4041775" cy="41910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CA144-F30E-4F8C-BA40-FE1643B15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02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31C3-CD9F-434F-B69D-24EE590C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E56E-8FC4-EB47-8B90-5FA4FBE50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DABC6-0492-A341-AFCD-F3EE5C34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C3EEA-43B7-7A47-9260-7440C2E5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C5B77-C429-D34F-9D8D-1C0FADB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05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405-8956-E144-9FB5-4E5C1983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B2FC8-D127-C84B-82DF-5A3F3925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7040-28C5-4949-B57A-A590ECE7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E199A-8D3E-AC40-9976-84E59D88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19C0D-685F-BF48-90E5-8F8E01A3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468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9A9A-F8F4-A542-AD81-AD4B9B0B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0A6C-0A41-CF47-8E6A-FB22E9166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1C91B-2009-DC4A-BB9F-435C03B17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D87FF-F08B-E94A-BFB5-DD99DC13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D4009-6313-FB4A-AB7D-4593CE9F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E160E-06FF-3F42-8FB7-189D53F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96214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402D-BBBD-A242-997B-E591B9DD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FE4E-8500-0646-87F2-5F679054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D6030-4D7D-5844-9934-3C133FA17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C489-1EC4-B048-B039-C21D4FA08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61102-8B94-F040-B83B-40B0B2531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4774E-A010-2C4C-994C-991628EE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5B1A9-019A-BE42-8122-71D48E49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B7670-0099-9146-B287-6C490D4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2083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B59B-7DD5-2A4B-86CE-0DEEC751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E4A5A-EF8F-D14C-B695-814E7C7A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0C9A7-C78D-6B49-AABD-05188251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A2F3C-1638-A341-8EBF-2F448DD5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8239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57621-D7B2-EB4C-AB2B-45377410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68A4F-C3C5-5640-83A4-2FA4B7F5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50105-48B5-574B-B8AF-E89F9068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948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0870-F40E-7E42-97B4-CEE43ED4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C0D8-6FC8-2048-8227-C81C7E5C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C1298-EE18-944C-91D0-1CEBF4C75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11BEA-0CD8-3F45-AD84-726319B3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08889-D183-F643-A93B-3DAE5C4C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67A55-C194-4547-B812-75ACE522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803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B1D4-C26D-514A-9C8A-DCFC67B6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9259A-5F2E-2D48-94AD-1F7141A31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43D6-D181-D746-A989-D1BD0368D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1816C-476A-D346-A7F2-8E12B363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C2A3-2A6D-5447-910F-30AA912B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AE9F4-05F0-6346-ADCF-CE79960A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7514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7884B-5442-F245-9A74-EB475109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1AE6-8B42-5943-9DA7-09160357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96636-477B-544A-BE8F-81E654612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C370E-FF09-A54F-9424-6428D43199DB}" type="datetimeFigureOut">
              <a:rPr lang="fr-FR" smtClean="0"/>
              <a:t>16/09/2019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27E5-FCA0-5849-8577-3B1E856C2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8E461-B316-E94C-8BAA-3E7572124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0DC25A9-5640-4B3F-B47F-ACE4AC393A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51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4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hyperlink" Target="http://r4ds.had.co.nz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wirlstats.com/" TargetMode="External"/><Relationship Id="rId5" Type="http://schemas.openxmlformats.org/officeDocument/2006/relationships/hyperlink" Target="http://rmarkdown.rstudio.com/lesson-1.html" TargetMode="External"/><Relationship Id="rId4" Type="http://schemas.openxmlformats.org/officeDocument/2006/relationships/hyperlink" Target="http://tryr.codeschool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C173-8E22-7E40-97AB-1F5801762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R and R Studio – </a:t>
            </a:r>
            <a:br>
              <a:rPr lang="fr-FR" dirty="0"/>
            </a:br>
            <a:r>
              <a:rPr lang="en-US" b="1" dirty="0"/>
              <a:t>         the basics</a:t>
            </a:r>
            <a:br>
              <a:rPr lang="fr-FR" dirty="0"/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86090-3528-C44E-8D49-0D385B706B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 Dima, S </a:t>
            </a:r>
            <a:r>
              <a:rPr lang="fr-FR" dirty="0" err="1"/>
              <a:t>Allemann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97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11266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F42641E7-6BB3-4608-BE4A-0BC8B7EBE8AA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10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89138"/>
            <a:ext cx="7989888" cy="4032250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Data &amp; Values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5225" y="3068638"/>
            <a:ext cx="1620838" cy="646112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x &lt;- 2          OR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2 -&gt; x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x = 2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688" y="4149725"/>
            <a:ext cx="2525712" cy="1200150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x &lt;- c (3, 4, 5)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x &lt;- 3:5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r>
              <a:rPr lang="en-US" sz="1200" dirty="0">
                <a:cs typeface="Arial" charset="0"/>
              </a:rPr>
              <a:t>OR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r>
              <a:rPr lang="en-US" sz="1200" dirty="0">
                <a:cs typeface="Arial" charset="0"/>
              </a:rPr>
              <a:t>y &lt;- c(“SA”, “N”, “SD”)</a:t>
            </a:r>
          </a:p>
        </p:txBody>
      </p:sp>
      <p:pic>
        <p:nvPicPr>
          <p:cNvPr id="1127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4219575"/>
            <a:ext cx="89058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72000" y="2765425"/>
            <a:ext cx="3168650" cy="1200150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x &lt;- matrix (1:12, </a:t>
            </a:r>
            <a:r>
              <a:rPr lang="en-US" sz="1200" dirty="0" err="1">
                <a:cs typeface="Arial" charset="0"/>
              </a:rPr>
              <a:t>nrow</a:t>
            </a:r>
            <a:r>
              <a:rPr lang="en-US" sz="1200" dirty="0">
                <a:cs typeface="Arial" charset="0"/>
              </a:rPr>
              <a:t>=3, </a:t>
            </a:r>
            <a:r>
              <a:rPr lang="en-US" sz="1200" dirty="0" err="1">
                <a:cs typeface="Arial" charset="0"/>
              </a:rPr>
              <a:t>ncol</a:t>
            </a:r>
            <a:r>
              <a:rPr lang="en-US" sz="1200" dirty="0">
                <a:cs typeface="Arial" charset="0"/>
              </a:rPr>
              <a:t>=4)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</p:txBody>
      </p:sp>
      <p:pic>
        <p:nvPicPr>
          <p:cNvPr id="1127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3197225"/>
            <a:ext cx="896938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24338" y="4379913"/>
            <a:ext cx="3371850" cy="1570037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err="1">
                <a:cs typeface="Arial" charset="0"/>
              </a:rPr>
              <a:t>df</a:t>
            </a:r>
            <a:r>
              <a:rPr lang="en-US" sz="1200" dirty="0">
                <a:cs typeface="Arial" charset="0"/>
              </a:rPr>
              <a:t> &lt;- </a:t>
            </a:r>
            <a:r>
              <a:rPr lang="en-US" sz="1200" dirty="0" err="1">
                <a:cs typeface="Arial" charset="0"/>
              </a:rPr>
              <a:t>data.frame</a:t>
            </a:r>
            <a:r>
              <a:rPr lang="en-US" sz="1200" dirty="0">
                <a:cs typeface="Arial" charset="0"/>
              </a:rPr>
              <a:t> (col1=c(10,20,30,40),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		col2=c("</a:t>
            </a:r>
            <a:r>
              <a:rPr lang="en-US" sz="1200" dirty="0" err="1">
                <a:cs typeface="Arial" charset="0"/>
              </a:rPr>
              <a:t>a","b","c","a</a:t>
            </a:r>
            <a:r>
              <a:rPr lang="en-US" sz="1200" dirty="0">
                <a:cs typeface="Arial" charset="0"/>
              </a:rPr>
              <a:t>"), 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		col3=c(1, 2, 3, 4), 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		)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868863"/>
            <a:ext cx="1039812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771775" y="3079750"/>
            <a:ext cx="1262063" cy="646113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y &lt;- “SA”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“SA” -&gt; y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y = “SA”</a:t>
            </a:r>
          </a:p>
        </p:txBody>
      </p:sp>
      <p:pic>
        <p:nvPicPr>
          <p:cNvPr id="1127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3314700"/>
            <a:ext cx="4016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8" name="Rectangle 2"/>
          <p:cNvSpPr>
            <a:spLocks noChangeArrowheads="1"/>
          </p:cNvSpPr>
          <p:nvPr/>
        </p:nvSpPr>
        <p:spPr bwMode="auto">
          <a:xfrm>
            <a:off x="4716463" y="6021388"/>
            <a:ext cx="36131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000">
                <a:latin typeface="Verdana" pitchFamily="34" charset="0"/>
                <a:ea typeface="ＭＳ Ｐゴシック" pitchFamily="34" charset="-128"/>
              </a:rPr>
              <a:t>http://venus.ifca.unican.es/Rintro/dataStruct.html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12290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DA17CE04-2C00-4DDB-B148-D6F4083C5B31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11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89138"/>
            <a:ext cx="7989888" cy="4032250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5225" y="3068638"/>
            <a:ext cx="3240088" cy="1200150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function.name &lt;- function (arguments)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{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purpose of function i.e. computations involving the arguments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7813" y="4581525"/>
            <a:ext cx="3240087" cy="1200150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cs typeface="Arial" charset="0"/>
              </a:rPr>
              <a:t>f1 &lt;- function (x, y)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{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  </a:t>
            </a:r>
            <a:r>
              <a:rPr lang="en-US" sz="1200" dirty="0" err="1">
                <a:cs typeface="Arial" charset="0"/>
              </a:rPr>
              <a:t>x+y</a:t>
            </a:r>
            <a:endParaRPr lang="en-US" sz="1200" dirty="0">
              <a:cs typeface="Arial" charset="0"/>
            </a:endParaRPr>
          </a:p>
          <a:p>
            <a:pPr lvl="1">
              <a:defRPr/>
            </a:pPr>
            <a:r>
              <a:rPr lang="en-US" sz="1200" dirty="0">
                <a:cs typeface="Arial" charset="0"/>
              </a:rPr>
              <a:t>}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r>
              <a:rPr lang="en-US" sz="1200" dirty="0">
                <a:cs typeface="Arial" charset="0"/>
              </a:rPr>
              <a:t>f1 (3, 4)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6825" y="2943225"/>
            <a:ext cx="3240088" cy="2124075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ES" sz="1200" dirty="0">
                <a:cs typeface="Arial" charset="0"/>
              </a:rPr>
              <a:t>x &lt;- </a:t>
            </a:r>
            <a:r>
              <a:rPr lang="es-ES" sz="1200" dirty="0" err="1">
                <a:cs typeface="Arial" charset="0"/>
              </a:rPr>
              <a:t>rnorm</a:t>
            </a:r>
            <a:r>
              <a:rPr lang="es-ES" sz="1200" dirty="0">
                <a:cs typeface="Arial" charset="0"/>
              </a:rPr>
              <a:t>(100)</a:t>
            </a:r>
          </a:p>
          <a:p>
            <a:pPr>
              <a:defRPr/>
            </a:pPr>
            <a:r>
              <a:rPr lang="es-ES" sz="1200" dirty="0">
                <a:cs typeface="Arial" charset="0"/>
              </a:rPr>
              <a:t>y &lt;- x + </a:t>
            </a:r>
            <a:r>
              <a:rPr lang="es-ES" sz="1200" dirty="0" err="1">
                <a:cs typeface="Arial" charset="0"/>
              </a:rPr>
              <a:t>rnorm</a:t>
            </a:r>
            <a:r>
              <a:rPr lang="es-ES" sz="1200" dirty="0">
                <a:cs typeface="Arial" charset="0"/>
              </a:rPr>
              <a:t>(100)</a:t>
            </a:r>
          </a:p>
          <a:p>
            <a:pPr>
              <a:defRPr/>
            </a:pPr>
            <a:endParaRPr lang="es-ES" sz="1200" dirty="0">
              <a:cs typeface="Arial" charset="0"/>
            </a:endParaRPr>
          </a:p>
          <a:p>
            <a:pPr>
              <a:defRPr/>
            </a:pPr>
            <a:r>
              <a:rPr lang="es-ES" sz="1200" dirty="0" err="1">
                <a:cs typeface="Arial" charset="0"/>
              </a:rPr>
              <a:t>plot</a:t>
            </a:r>
            <a:r>
              <a:rPr lang="es-ES" sz="1200" dirty="0">
                <a:cs typeface="Arial" charset="0"/>
              </a:rPr>
              <a:t> (x, y)</a:t>
            </a:r>
          </a:p>
          <a:p>
            <a:pPr>
              <a:defRPr/>
            </a:pPr>
            <a:endParaRPr lang="es-ES" sz="1200" dirty="0">
              <a:cs typeface="Arial" charset="0"/>
            </a:endParaRPr>
          </a:p>
          <a:p>
            <a:pPr>
              <a:defRPr/>
            </a:pPr>
            <a:r>
              <a:rPr lang="en-US" sz="1200" dirty="0" err="1">
                <a:cs typeface="Arial" charset="0"/>
              </a:rPr>
              <a:t>my.plot</a:t>
            </a:r>
            <a:r>
              <a:rPr lang="en-US" sz="1200" dirty="0">
                <a:cs typeface="Arial" charset="0"/>
              </a:rPr>
              <a:t> &lt;- function (..., </a:t>
            </a:r>
            <a:r>
              <a:rPr lang="en-US" sz="1200" dirty="0" err="1">
                <a:cs typeface="Arial" charset="0"/>
              </a:rPr>
              <a:t>pch.new</a:t>
            </a:r>
            <a:r>
              <a:rPr lang="en-US" sz="1200" dirty="0">
                <a:cs typeface="Arial" charset="0"/>
              </a:rPr>
              <a:t>=15) 	{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plot (..., </a:t>
            </a:r>
            <a:r>
              <a:rPr lang="en-US" sz="1200" dirty="0" err="1">
                <a:cs typeface="Arial" charset="0"/>
              </a:rPr>
              <a:t>pch</a:t>
            </a:r>
            <a:r>
              <a:rPr lang="en-US" sz="1200" dirty="0">
                <a:cs typeface="Arial" charset="0"/>
              </a:rPr>
              <a:t>=</a:t>
            </a:r>
            <a:r>
              <a:rPr lang="en-US" sz="1200" dirty="0" err="1">
                <a:cs typeface="Arial" charset="0"/>
              </a:rPr>
              <a:t>pch.new</a:t>
            </a:r>
            <a:r>
              <a:rPr lang="en-US" sz="1200" dirty="0">
                <a:cs typeface="Arial" charset="0"/>
              </a:rPr>
              <a:t>)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}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r>
              <a:rPr lang="en-US" sz="1200" dirty="0" err="1">
                <a:cs typeface="Arial" charset="0"/>
              </a:rPr>
              <a:t>my.plot</a:t>
            </a:r>
            <a:r>
              <a:rPr lang="en-US" sz="1200" dirty="0">
                <a:cs typeface="Arial" charset="0"/>
              </a:rPr>
              <a:t> (x, y)</a:t>
            </a:r>
          </a:p>
        </p:txBody>
      </p:sp>
      <p:sp>
        <p:nvSpPr>
          <p:cNvPr id="12296" name="Rectangle 2"/>
          <p:cNvSpPr>
            <a:spLocks noChangeArrowheads="1"/>
          </p:cNvSpPr>
          <p:nvPr/>
        </p:nvSpPr>
        <p:spPr bwMode="auto">
          <a:xfrm>
            <a:off x="3924300" y="6064250"/>
            <a:ext cx="44465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100">
                <a:latin typeface="Verdana" pitchFamily="34" charset="0"/>
                <a:ea typeface="ＭＳ Ｐゴシック" pitchFamily="34" charset="-128"/>
              </a:rPr>
              <a:t>http://www.ats.ucla.edu/stat/r/library/intro_function.htm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C8F8D-4B2E-274F-87DD-230DB8EF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57" y="2587860"/>
            <a:ext cx="3139281" cy="1725307"/>
          </a:xfrm>
          <a:prstGeom prst="rect">
            <a:avLst/>
          </a:prstGeom>
        </p:spPr>
      </p:pic>
      <p:pic>
        <p:nvPicPr>
          <p:cNvPr id="133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668463"/>
            <a:ext cx="3951288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978400"/>
            <a:ext cx="850900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13316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15C448F4-A37B-4BCA-B597-DA50C7DB9527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33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2830513"/>
            <a:ext cx="1233487" cy="189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3109913"/>
            <a:ext cx="1231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4056063"/>
            <a:ext cx="1231900" cy="189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4970463"/>
            <a:ext cx="13652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5437188"/>
            <a:ext cx="13160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5143500"/>
            <a:ext cx="14128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4970463"/>
            <a:ext cx="969963" cy="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5437188"/>
            <a:ext cx="9699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947863"/>
            <a:ext cx="969962" cy="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2265363"/>
            <a:ext cx="9683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73FBC84-D820-8D40-9B66-2F843ADB9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21" y="2145659"/>
            <a:ext cx="3139281" cy="1725307"/>
          </a:xfrm>
          <a:prstGeom prst="rect">
            <a:avLst/>
          </a:prstGeom>
        </p:spPr>
      </p:pic>
      <p:pic>
        <p:nvPicPr>
          <p:cNvPr id="143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668463"/>
            <a:ext cx="3951288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978400"/>
            <a:ext cx="850900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14340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E34BBCE-BA50-4A29-B2B0-69F3D2896CAD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13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43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2830513"/>
            <a:ext cx="1233487" cy="189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3109913"/>
            <a:ext cx="1231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4056063"/>
            <a:ext cx="1231900" cy="189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4970463"/>
            <a:ext cx="13652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5437188"/>
            <a:ext cx="1316037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5143500"/>
            <a:ext cx="14128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4970463"/>
            <a:ext cx="969963" cy="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5437188"/>
            <a:ext cx="969962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1947863"/>
            <a:ext cx="969962" cy="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2265363"/>
            <a:ext cx="9683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457450" y="3092450"/>
            <a:ext cx="2857500" cy="1717675"/>
          </a:xfrm>
          <a:prstGeom prst="roundRect">
            <a:avLst/>
          </a:prstGeom>
          <a:solidFill>
            <a:schemeClr val="bg2">
              <a:alpha val="78000"/>
            </a:schemeClr>
          </a:solidFill>
          <a:effectLst>
            <a:outerShdw blurRad="190500" dist="23000" dir="5400000" sx="102000" sy="102000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354" name="Picture 10" descr="http://www.rstudio.com/wp-content/uploads/2014/07/RStudio-Logo-Blue-Gradi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308350"/>
            <a:ext cx="1801813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rved Up Arrow 2"/>
          <p:cNvSpPr/>
          <p:nvPr/>
        </p:nvSpPr>
        <p:spPr>
          <a:xfrm rot="9279725">
            <a:off x="2865438" y="1947863"/>
            <a:ext cx="2503487" cy="708025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15364" name="Rectangle 3"/>
          <p:cNvSpPr>
            <a:spLocks noGrp="1"/>
          </p:cNvSpPr>
          <p:nvPr>
            <p:ph idx="1"/>
          </p:nvPr>
        </p:nvSpPr>
        <p:spPr>
          <a:xfrm>
            <a:off x="685800" y="2133600"/>
            <a:ext cx="8134350" cy="1752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The 4 parts:</a:t>
            </a:r>
          </a:p>
          <a:p>
            <a:pPr marL="982663" lvl="3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script editor</a:t>
            </a:r>
          </a:p>
          <a:p>
            <a:pPr marL="982663" lvl="3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console</a:t>
            </a:r>
          </a:p>
          <a:p>
            <a:pPr marL="982663" lvl="3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environment / history</a:t>
            </a:r>
          </a:p>
          <a:p>
            <a:pPr marL="982663" lvl="3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files / plots / packages / help / viewer</a:t>
            </a:r>
          </a:p>
        </p:txBody>
      </p:sp>
      <p:sp>
        <p:nvSpPr>
          <p:cNvPr id="15362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62FFC8EB-77F9-46EE-8DCD-C713CB9E9EB5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14</a:t>
            </a:fld>
            <a:endParaRPr lang="en-US" altLang="en-US" sz="14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F6EB5B6A-A3C3-48CB-8796-B6A7BB7BC377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15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638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>
          <a:xfrm>
            <a:off x="395288" y="2133600"/>
            <a:ext cx="8134350" cy="1752600"/>
          </a:xfrm>
        </p:spPr>
        <p:txBody>
          <a:bodyPr>
            <a:normAutofit fontScale="92500" lnSpcReduction="10000"/>
          </a:bodyPr>
          <a:lstStyle/>
          <a:p>
            <a:pPr marL="628650" lvl="1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Script editor – SPSS syntax</a:t>
            </a:r>
          </a:p>
          <a:p>
            <a:pPr marL="628650" lvl="1" indent="-450850" eaLnBrk="1" hangingPunct="1">
              <a:buClrTx/>
            </a:pPr>
            <a:endParaRPr lang="en-US" altLang="en-US" sz="24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28650" lvl="1" indent="-450850" eaLnBrk="1" hangingPunct="1">
              <a:buClrTx/>
            </a:pPr>
            <a:r>
              <a:rPr lang="en-US" altLang="en-US">
                <a:latin typeface="Verdana" pitchFamily="34" charset="0"/>
                <a:ea typeface="Verdana" pitchFamily="34" charset="0"/>
                <a:cs typeface="Verdana" pitchFamily="34" charset="0"/>
              </a:rPr>
              <a:t># comments</a:t>
            </a:r>
          </a:p>
          <a:p>
            <a:pPr marL="628650" lvl="1" indent="-450850" eaLnBrk="1" hangingPunct="1">
              <a:buClrTx/>
            </a:pPr>
            <a:r>
              <a:rPr lang="en-US" altLang="en-US">
                <a:latin typeface="Verdana" pitchFamily="34" charset="0"/>
                <a:ea typeface="Verdana" pitchFamily="34" charset="0"/>
                <a:cs typeface="Verdana" pitchFamily="34" charset="0"/>
              </a:rPr>
              <a:t>Select &amp; run</a:t>
            </a:r>
          </a:p>
          <a:p>
            <a:pPr marL="628650" lvl="1" indent="-450850" eaLnBrk="1" hangingPunct="1">
              <a:buClrTx/>
            </a:pPr>
            <a:r>
              <a:rPr lang="en-US" altLang="en-US">
                <a:latin typeface="Verdana" pitchFamily="34" charset="0"/>
                <a:ea typeface="Verdana" pitchFamily="34" charset="0"/>
                <a:cs typeface="Verdana" pitchFamily="34" charset="0"/>
              </a:rPr>
              <a:t>Find &amp; replace</a:t>
            </a:r>
          </a:p>
          <a:p>
            <a:pPr marL="628650" lvl="1" indent="-450850" eaLnBrk="1" hangingPunct="1">
              <a:buClrTx/>
            </a:pPr>
            <a:r>
              <a:rPr lang="en-US" altLang="en-US">
                <a:latin typeface="Verdana" pitchFamily="34" charset="0"/>
                <a:ea typeface="Verdana" pitchFamily="34" charset="0"/>
                <a:cs typeface="Verdana" pitchFamily="34" charset="0"/>
              </a:rPr>
              <a:t>Easier writing</a:t>
            </a:r>
          </a:p>
        </p:txBody>
      </p:sp>
      <p:sp>
        <p:nvSpPr>
          <p:cNvPr id="17410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FC971EB-A4F1-42F0-A5A0-6E35AF2F36A1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16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768600"/>
            <a:ext cx="642461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2843213" y="3213100"/>
            <a:ext cx="4138612" cy="244792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18436" name="Rectangle 3"/>
          <p:cNvSpPr>
            <a:spLocks noGrp="1"/>
          </p:cNvSpPr>
          <p:nvPr>
            <p:ph idx="1"/>
          </p:nvPr>
        </p:nvSpPr>
        <p:spPr>
          <a:xfrm>
            <a:off x="323850" y="1989138"/>
            <a:ext cx="8134350" cy="1752600"/>
          </a:xfrm>
        </p:spPr>
        <p:txBody>
          <a:bodyPr>
            <a:normAutofit fontScale="55000" lnSpcReduction="20000"/>
          </a:bodyPr>
          <a:lstStyle/>
          <a:p>
            <a:pPr marL="628650" lvl="1" indent="-450850" eaLnBrk="1" hangingPunct="1">
              <a:buClrTx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Console - records what is run from script</a:t>
            </a:r>
          </a:p>
          <a:p>
            <a:pPr marL="628650" lvl="1" indent="-450850" eaLnBrk="1" hangingPunct="1">
              <a:buClrTx/>
            </a:pPr>
            <a:endParaRPr lang="en-US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28650" lvl="1" indent="-450850" eaLnBrk="1" hangingPunct="1">
              <a:buClrTx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Up/down </a:t>
            </a:r>
          </a:p>
          <a:p>
            <a:pPr marL="628650" lvl="1" indent="-450850" eaLnBrk="1" hangingPunct="1">
              <a:buClrTx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change line</a:t>
            </a:r>
          </a:p>
          <a:p>
            <a:pPr marL="533400" lvl="2" indent="-188913" eaLnBrk="1" hangingPunct="1">
              <a:buClrTx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≈sandbox</a:t>
            </a:r>
          </a:p>
          <a:p>
            <a:pPr marL="533400" lvl="2" indent="-188913" eaLnBrk="1" hangingPunct="1">
              <a:buClrTx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all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 </a:t>
            </a:r>
            <a:r>
              <a:rPr lang="en-US" altLang="en-US" dirty="0" err="1"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envmt</a:t>
            </a:r>
            <a:endParaRPr lang="en-US" altLang="en-US" dirty="0">
              <a:latin typeface="Verdana" pitchFamily="34" charset="0"/>
              <a:ea typeface="Verdana" pitchFamily="34" charset="0"/>
              <a:cs typeface="Verdana" pitchFamily="34" charset="0"/>
              <a:sym typeface="Wingdings" pitchFamily="2" charset="2"/>
            </a:endParaRPr>
          </a:p>
          <a:p>
            <a:pPr marL="155574" lvl="1" indent="0" eaLnBrk="1" hangingPunct="1">
              <a:buClrTx/>
            </a:pPr>
            <a:endParaRPr lang="en-US" altLang="en-US" dirty="0">
              <a:latin typeface="Verdana" pitchFamily="34" charset="0"/>
              <a:ea typeface="Verdana" pitchFamily="34" charset="0"/>
              <a:cs typeface="Verdana" pitchFamily="34" charset="0"/>
              <a:sym typeface="Wingdings" pitchFamily="2" charset="2"/>
            </a:endParaRPr>
          </a:p>
          <a:p>
            <a:pPr marL="155574" lvl="1" indent="0" eaLnBrk="1" hangingPunct="1">
              <a:buClrTx/>
            </a:pPr>
            <a:r>
              <a:rPr lang="en-US" altLang="en-US" dirty="0">
                <a:solidFill>
                  <a:srgbClr val="BD0939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Watch the &gt; !!</a:t>
            </a:r>
          </a:p>
          <a:p>
            <a:pPr marL="533400" lvl="2" indent="-188913" eaLnBrk="1" hangingPunct="1">
              <a:buClrTx/>
            </a:pPr>
            <a:r>
              <a:rPr lang="en-US" altLang="en-US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If +, it is waiting</a:t>
            </a:r>
          </a:p>
          <a:p>
            <a:pPr marL="533400" lvl="2" indent="-188913" eaLnBrk="1" hangingPunct="1">
              <a:buClrTx/>
            </a:pPr>
            <a:r>
              <a:rPr lang="en-US" altLang="en-US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If  text:, it asks</a:t>
            </a:r>
          </a:p>
          <a:p>
            <a:pPr marL="344487" lvl="2" indent="0" eaLnBrk="1" hangingPunct="1">
              <a:buClrTx/>
              <a:buNone/>
            </a:pPr>
            <a:r>
              <a:rPr lang="en-US" altLang="en-US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        something</a:t>
            </a:r>
          </a:p>
          <a:p>
            <a:pPr marL="155574" lvl="1" indent="0" eaLnBrk="1" hangingPunct="1">
              <a:buClrTx/>
            </a:pPr>
            <a:endParaRPr lang="en-US" altLang="en-US" dirty="0">
              <a:latin typeface="Verdana" pitchFamily="34" charset="0"/>
              <a:ea typeface="Verdana" pitchFamily="34" charset="0"/>
              <a:cs typeface="Verdana" pitchFamily="34" charset="0"/>
              <a:sym typeface="Wingdings" pitchFamily="2" charset="2"/>
            </a:endParaRPr>
          </a:p>
        </p:txBody>
      </p:sp>
      <p:sp>
        <p:nvSpPr>
          <p:cNvPr id="18434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C949C40E-608A-402C-A5DA-0BFA3DDB7C45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17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768600"/>
            <a:ext cx="642461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flipV="1">
            <a:off x="2843213" y="5661025"/>
            <a:ext cx="4138612" cy="102076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19460" name="Rectangle 3"/>
          <p:cNvSpPr>
            <a:spLocks noGrp="1"/>
          </p:cNvSpPr>
          <p:nvPr>
            <p:ph idx="1"/>
          </p:nvPr>
        </p:nvSpPr>
        <p:spPr>
          <a:xfrm>
            <a:off x="395288" y="2060575"/>
            <a:ext cx="8134350" cy="1752600"/>
          </a:xfrm>
        </p:spPr>
        <p:txBody>
          <a:bodyPr>
            <a:normAutofit fontScale="47500" lnSpcReduction="20000"/>
          </a:bodyPr>
          <a:lstStyle/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Environment- All objects</a:t>
            </a:r>
          </a:p>
          <a:p>
            <a:pPr marL="533400" lvl="2" indent="-188913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</a:p>
          <a:p>
            <a:pPr marL="533400" lvl="2" indent="-188913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Values</a:t>
            </a:r>
          </a:p>
          <a:p>
            <a:pPr marL="533400" lvl="2" indent="-188913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Functions </a:t>
            </a:r>
          </a:p>
          <a:p>
            <a:pPr marL="366713" lvl="2" indent="0" eaLnBrk="1" hangingPunct="1">
              <a:buClrTx/>
              <a:buFont typeface="Wingdings" pitchFamily="2" charset="2"/>
              <a:buNone/>
              <a:defRPr/>
            </a:pPr>
            <a:r>
              <a:rPr lang="en-US" alt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(from script </a:t>
            </a:r>
          </a:p>
          <a:p>
            <a:pPr marL="366713" lvl="2" indent="0" eaLnBrk="1" hangingPunct="1">
              <a:buClrTx/>
              <a:buFont typeface="Wingdings" pitchFamily="2" charset="2"/>
              <a:buNone/>
              <a:defRPr/>
            </a:pPr>
            <a:r>
              <a:rPr lang="en-US" alt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or console)</a:t>
            </a:r>
          </a:p>
          <a:p>
            <a:pPr marL="366713" lvl="2" indent="0" eaLnBrk="1" hangingPunct="1">
              <a:buClrTx/>
              <a:buFont typeface="Wingdings" pitchFamily="2" charset="2"/>
              <a:buNone/>
              <a:defRPr/>
            </a:pPr>
            <a:endParaRPr lang="en-US" alt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77800" lvl="1" indent="0" eaLnBrk="1" hangingPunct="1">
              <a:buClrTx/>
              <a:defRPr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History – </a:t>
            </a:r>
          </a:p>
          <a:p>
            <a:pPr marL="177800" lvl="1" indent="0" eaLnBrk="1" hangingPunct="1">
              <a:buClrTx/>
              <a:defRPr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all commands </a:t>
            </a:r>
          </a:p>
          <a:p>
            <a:pPr marL="177800" lvl="1" indent="0" eaLnBrk="1" hangingPunct="1">
              <a:buClrTx/>
              <a:defRPr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from console </a:t>
            </a:r>
          </a:p>
          <a:p>
            <a:pPr marL="177800" lvl="1" indent="0" eaLnBrk="1" hangingPunct="1">
              <a:buClrTx/>
              <a:defRPr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(rarely used)</a:t>
            </a:r>
          </a:p>
        </p:txBody>
      </p:sp>
      <p:sp>
        <p:nvSpPr>
          <p:cNvPr id="19458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15C6622-F89F-4EB8-B1BD-A7CF468DF466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18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768600"/>
            <a:ext cx="642461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 flipH="1">
            <a:off x="6981825" y="3213100"/>
            <a:ext cx="2054225" cy="100806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about R studio</a:t>
            </a:r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685800" y="2133600"/>
            <a:ext cx="8134350" cy="1752600"/>
          </a:xfrm>
        </p:spPr>
        <p:txBody>
          <a:bodyPr>
            <a:normAutofit fontScale="62500" lnSpcReduction="20000"/>
          </a:bodyPr>
          <a:lstStyle/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solidFill>
                  <a:schemeClr val="accent6">
                    <a:lumMod val="9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Plots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All graphs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solidFill>
                  <a:schemeClr val="accent6">
                    <a:lumMod val="9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Packages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Help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- All answers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for ?command</a:t>
            </a:r>
          </a:p>
          <a:p>
            <a:pPr marL="628650" lvl="1" indent="-450850" eaLnBrk="1" hangingPunct="1">
              <a:buClrTx/>
              <a:defRPr/>
            </a:pPr>
            <a:r>
              <a:rPr lang="en-US" altLang="en-US" sz="2400" dirty="0">
                <a:solidFill>
                  <a:schemeClr val="accent6">
                    <a:lumMod val="9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Viewer</a:t>
            </a:r>
          </a:p>
          <a:p>
            <a:pPr marL="628650" lvl="1" indent="-450850" eaLnBrk="1" hangingPunct="1">
              <a:buClrTx/>
              <a:defRPr/>
            </a:pPr>
            <a:endParaRPr lang="en-US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482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399D29E5-ED45-45D2-8D77-E9D08B70030D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19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768600"/>
            <a:ext cx="642461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 flipH="1" flipV="1">
            <a:off x="6981825" y="4221163"/>
            <a:ext cx="2054225" cy="246062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948488" y="1390650"/>
            <a:ext cx="1879600" cy="1303338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304800" dist="23000" dir="5400000" sx="104000" sy="104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203575" y="2276475"/>
            <a:ext cx="4968875" cy="3313113"/>
          </a:xfrm>
          <a:prstGeom prst="roundRect">
            <a:avLst/>
          </a:prstGeom>
          <a:solidFill>
            <a:schemeClr val="bg2">
              <a:alpha val="78000"/>
            </a:schemeClr>
          </a:solidFill>
          <a:effectLst>
            <a:outerShdw blurRad="190500" dist="23000" dir="5400000" sx="102000" sy="102000" rotWithShape="0">
              <a:srgbClr val="000000">
                <a:alpha val="3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01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R and R Studio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BDF82210-9C03-409A-8591-BEB76B1D4DE7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2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4103" name="Picture 10" descr="http://www.rstudio.com/wp-content/uploads/2014/07/RStudio-Logo-Blue-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2671763"/>
            <a:ext cx="267493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4" descr="http://clipartse.com/stock-clipart/5733/silhouette-of-female-typing-on-a-computer-clip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495425"/>
            <a:ext cx="508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8299A-C382-5042-8BE0-1681ED68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152" y="1485108"/>
            <a:ext cx="1210596" cy="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>
                <a:ea typeface="Verdana" pitchFamily="34" charset="0"/>
                <a:cs typeface="Verdana" pitchFamily="34" charset="0"/>
              </a:rPr>
              <a:t>Now we can begin…</a:t>
            </a:r>
          </a:p>
        </p:txBody>
      </p:sp>
      <p:sp>
        <p:nvSpPr>
          <p:cNvPr id="21509" name="Rectangle 3"/>
          <p:cNvSpPr>
            <a:spLocks noGrp="1"/>
          </p:cNvSpPr>
          <p:nvPr>
            <p:ph type="body" sz="half" idx="2"/>
          </p:nvPr>
        </p:nvSpPr>
        <p:spPr>
          <a:xfrm>
            <a:off x="395288" y="2060575"/>
            <a:ext cx="8134350" cy="1752600"/>
          </a:xfrm>
        </p:spPr>
        <p:txBody>
          <a:bodyPr/>
          <a:lstStyle/>
          <a:p>
            <a:pPr marL="628650" lvl="1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Open R studio</a:t>
            </a:r>
          </a:p>
          <a:p>
            <a:pPr marL="628650" lvl="1" indent="-450850" eaLnBrk="1" hangingPunct="1">
              <a:buClrTx/>
            </a:pPr>
            <a:r>
              <a:rPr lang="en-US" altLang="en-US" sz="2400">
                <a:latin typeface="Verdana" pitchFamily="34" charset="0"/>
                <a:ea typeface="Verdana" pitchFamily="34" charset="0"/>
                <a:cs typeface="Verdana" pitchFamily="34" charset="0"/>
              </a:rPr>
              <a:t>File -&gt; Open file -&gt; abcRcode.r</a:t>
            </a:r>
            <a:endParaRPr lang="en-US" alt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0035D78-465F-44BD-882D-C08029F32600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20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21508" name="Picture 2" descr="http://t1.gstatic.com/images?q=tbn:ANd9GcT-WM-_eEkNN8-lHhvuTFPHYDWzZ2laf520gCd3qkSVMDbrU6x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644900"/>
            <a:ext cx="2286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3"/>
          <p:cNvSpPr>
            <a:spLocks noGrp="1"/>
          </p:cNvSpPr>
          <p:nvPr>
            <p:ph type="body" sz="half" idx="2"/>
          </p:nvPr>
        </p:nvSpPr>
        <p:spPr>
          <a:xfrm>
            <a:off x="395288" y="2060575"/>
            <a:ext cx="8134350" cy="2602712"/>
          </a:xfrm>
        </p:spPr>
        <p:txBody>
          <a:bodyPr>
            <a:normAutofit/>
          </a:bodyPr>
          <a:lstStyle/>
          <a:p>
            <a:pPr marL="628650" lvl="1" indent="-450850" eaLnBrk="1" hangingPunct="1">
              <a:buClrTx/>
            </a:pPr>
            <a:r>
              <a:rPr lang="en-GB" alt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File -&gt; Open file -&gt; </a:t>
            </a:r>
            <a:r>
              <a:rPr lang="en-GB" altLang="en-US" sz="2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templatereport.rmd</a:t>
            </a:r>
            <a:endParaRPr lang="en-GB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77800" lvl="1" indent="0" eaLnBrk="1" hangingPunct="1">
              <a:buClrTx/>
              <a:buNone/>
            </a:pPr>
            <a:r>
              <a:rPr lang="en-GB" sz="2400" b="1" i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GB" sz="2400" b="1" i="1" dirty="0">
                <a:solidFill>
                  <a:schemeClr val="tx2"/>
                </a:solidFill>
              </a:rPr>
              <a:t>Click Knit </a:t>
            </a:r>
            <a:r>
              <a:rPr lang="en-GB" sz="2400" b="1" i="1" dirty="0">
                <a:solidFill>
                  <a:schemeClr val="tx2"/>
                </a:solidFill>
                <a:sym typeface="Wingdings"/>
              </a:rPr>
              <a:t> analysis report ready!</a:t>
            </a:r>
            <a:endParaRPr lang="en-GB" altLang="en-US" sz="21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28650" lvl="1" indent="-450850" eaLnBrk="1" hangingPunct="1">
              <a:buClrTx/>
            </a:pPr>
            <a:endParaRPr lang="en-GB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28650" lvl="1" indent="-450850"/>
            <a:r>
              <a:rPr lang="en-GB" altLang="en-US" sz="2400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 -&gt; Open file -&gt; </a:t>
            </a:r>
            <a:r>
              <a:rPr lang="en-GB" altLang="en-US" sz="2400" dirty="0" err="1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descriptives.rmd</a:t>
            </a:r>
            <a:endParaRPr lang="en-GB" altLang="en-US" dirty="0">
              <a:solidFill>
                <a:prstClr val="black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77800" lvl="1" indent="0">
              <a:buNone/>
            </a:pPr>
            <a:r>
              <a:rPr lang="en-GB" sz="2400" b="1" i="1" dirty="0">
                <a:solidFill>
                  <a:srgbClr val="44546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GB" sz="2400" b="1" i="1" dirty="0">
                <a:solidFill>
                  <a:srgbClr val="44546A"/>
                </a:solidFill>
                <a:ea typeface="Verdana" pitchFamily="34" charset="0"/>
                <a:cs typeface="Verdana" pitchFamily="34" charset="0"/>
              </a:rPr>
              <a:t>Do the exercises &amp; Knit!</a:t>
            </a:r>
            <a:endParaRPr lang="en-GB" altLang="en-US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0035D78-465F-44BD-882D-C08029F32600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21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831BF-D800-9A43-881F-04B7582C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12" y="-123329"/>
            <a:ext cx="3275856" cy="2183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4B3F0-60F2-3D43-984A-8CEA8A713208}"/>
              </a:ext>
            </a:extLst>
          </p:cNvPr>
          <p:cNvSpPr/>
          <p:nvPr/>
        </p:nvSpPr>
        <p:spPr>
          <a:xfrm>
            <a:off x="2123728" y="4663287"/>
            <a:ext cx="72545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 basics</a:t>
            </a:r>
            <a:endParaRPr lang="fr-FR" dirty="0">
              <a:hlinkClick r:id="" action="ppaction://noaction"/>
            </a:endParaRPr>
          </a:p>
          <a:p>
            <a:r>
              <a:rPr lang="fr-FR" dirty="0">
                <a:hlinkClick r:id="" action="ppaction://noaction"/>
              </a:rPr>
              <a:t>http://cran.r-project.org/doc/contrib/Torfs+Brauer-Short-R-Intro.pdf</a:t>
            </a:r>
          </a:p>
          <a:p>
            <a:r>
              <a:rPr lang="fr-FR" dirty="0">
                <a:hlinkClick r:id="rId4"/>
              </a:rPr>
              <a:t>http://tryr.codeschool.com/</a:t>
            </a:r>
            <a:r>
              <a:rPr lang="fr-FR" dirty="0"/>
              <a:t> </a:t>
            </a:r>
          </a:p>
          <a:p>
            <a:r>
              <a:rPr lang="fr-FR" dirty="0" err="1"/>
              <a:t>Markdown</a:t>
            </a:r>
            <a:r>
              <a:rPr lang="fr-FR" dirty="0"/>
              <a:t> </a:t>
            </a:r>
            <a:r>
              <a:rPr lang="fr-FR" dirty="0">
                <a:hlinkClick r:id="rId5"/>
              </a:rPr>
              <a:t>http://rmarkdown.rstudio.com/lesson-1.html</a:t>
            </a:r>
            <a:r>
              <a:rPr lang="fr-FR" dirty="0"/>
              <a:t> </a:t>
            </a:r>
          </a:p>
          <a:p>
            <a:r>
              <a:rPr lang="fr-FR" dirty="0"/>
              <a:t>…and </a:t>
            </a:r>
            <a:r>
              <a:rPr lang="fr-FR" dirty="0" err="1"/>
              <a:t>then</a:t>
            </a:r>
            <a:r>
              <a:rPr lang="fr-FR" dirty="0"/>
              <a:t>:</a:t>
            </a:r>
          </a:p>
          <a:p>
            <a:r>
              <a:rPr lang="fr-FR" dirty="0">
                <a:hlinkClick r:id="rId6"/>
              </a:rPr>
              <a:t>http://swirlstats.com/</a:t>
            </a:r>
            <a:r>
              <a:rPr lang="fr-FR" dirty="0"/>
              <a:t> </a:t>
            </a:r>
          </a:p>
          <a:p>
            <a:r>
              <a:rPr lang="fr-FR" dirty="0">
                <a:hlinkClick r:id="rId7"/>
              </a:rPr>
              <a:t>http://r4ds.had.co.nz/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076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5126" name="Rectangle 3"/>
          <p:cNvSpPr>
            <a:spLocks noGrp="1"/>
          </p:cNvSpPr>
          <p:nvPr>
            <p:ph idx="1"/>
          </p:nvPr>
        </p:nvSpPr>
        <p:spPr>
          <a:xfrm>
            <a:off x="685800" y="2133600"/>
            <a:ext cx="8134350" cy="17526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Programming language (free version of S+)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Since the 90ies, rapid development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Core team of developers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Many contributors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Mainly statistics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Now main stream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Excellent resources available</a:t>
            </a:r>
          </a:p>
          <a:p>
            <a:pPr eaLnBrk="1" hangingPunct="1">
              <a:buFontTx/>
              <a:buChar char="-"/>
            </a:pPr>
            <a:endParaRPr lang="en-US" altLang="en-US">
              <a:ea typeface="Verdana" pitchFamily="34" charset="0"/>
              <a:cs typeface="Verdana" pitchFamily="34" charset="0"/>
            </a:endParaRPr>
          </a:p>
        </p:txBody>
      </p:sp>
      <p:sp>
        <p:nvSpPr>
          <p:cNvPr id="5122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A04CADD7-7D4B-4798-B7B0-2D0DA0F4A193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3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13" y="1916113"/>
            <a:ext cx="8494712" cy="4392612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83B46-6231-3C44-9DB5-41A4BC85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2" y="2008188"/>
            <a:ext cx="7301553" cy="42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18B86-F29A-EB43-8831-251DF9C4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4159250"/>
            <a:ext cx="1210596" cy="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5126" name="Rectangle 3"/>
          <p:cNvSpPr>
            <a:spLocks noGrp="1"/>
          </p:cNvSpPr>
          <p:nvPr>
            <p:ph idx="1"/>
          </p:nvPr>
        </p:nvSpPr>
        <p:spPr>
          <a:xfrm>
            <a:off x="685800" y="2133600"/>
            <a:ext cx="8134350" cy="17526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Programming language (free version of S+)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Since the 90ies, rapid development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Core team of developers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Many contributors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Mainly statistics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Now main stream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Verdana" pitchFamily="34" charset="0"/>
                <a:cs typeface="Verdana" pitchFamily="34" charset="0"/>
              </a:rPr>
              <a:t>Excellent resources available</a:t>
            </a:r>
          </a:p>
          <a:p>
            <a:pPr eaLnBrk="1" hangingPunct="1">
              <a:buFontTx/>
              <a:buChar char="-"/>
            </a:pPr>
            <a:endParaRPr lang="en-US" altLang="en-US">
              <a:ea typeface="Verdana" pitchFamily="34" charset="0"/>
              <a:cs typeface="Verdana" pitchFamily="34" charset="0"/>
            </a:endParaRPr>
          </a:p>
        </p:txBody>
      </p:sp>
      <p:sp>
        <p:nvSpPr>
          <p:cNvPr id="5122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A04CADD7-7D4B-4798-B7B0-2D0DA0F4A193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4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13" y="1916113"/>
            <a:ext cx="8494712" cy="4392612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4" descr="Spss-19-screenshot.jpg">
            <a:extLst>
              <a:ext uri="{FF2B5EF4-FFF2-40B4-BE49-F238E27FC236}">
                <a16:creationId xmlns:a16="http://schemas.microsoft.com/office/drawing/2014/main" id="{5F4D718A-F1AB-474F-9C60-8F3250D4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21708"/>
            <a:ext cx="3278004" cy="251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552DA-85A7-964F-8479-2A46AF2214D7}"/>
              </a:ext>
            </a:extLst>
          </p:cNvPr>
          <p:cNvSpPr txBox="1"/>
          <p:nvPr/>
        </p:nvSpPr>
        <p:spPr>
          <a:xfrm>
            <a:off x="685800" y="2250738"/>
            <a:ext cx="2538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SPSS:</a:t>
            </a:r>
          </a:p>
          <a:p>
            <a:pPr marL="285750" indent="-285750">
              <a:buFontTx/>
              <a:buChar char="-"/>
            </a:pPr>
            <a:r>
              <a:rPr lang="fr-FR" dirty="0"/>
              <a:t>1 software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1 </a:t>
            </a:r>
            <a:r>
              <a:rPr lang="fr-FR" dirty="0" err="1"/>
              <a:t>dataset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1 </a:t>
            </a:r>
            <a:r>
              <a:rPr lang="fr-FR" dirty="0" err="1">
                <a:solidFill>
                  <a:srgbClr val="C61A06"/>
                </a:solidFill>
              </a:rPr>
              <a:t>syntax</a:t>
            </a:r>
            <a:r>
              <a:rPr lang="fr-FR" dirty="0">
                <a:solidFill>
                  <a:srgbClr val="C61A06"/>
                </a:solidFill>
              </a:rPr>
              <a:t> 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1 output file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menu or </a:t>
            </a:r>
            <a:r>
              <a:rPr lang="fr-FR" dirty="0" err="1">
                <a:solidFill>
                  <a:srgbClr val="C61A06"/>
                </a:solidFill>
              </a:rPr>
              <a:t>syntax-based</a:t>
            </a:r>
            <a:endParaRPr lang="fr-FR" dirty="0">
              <a:solidFill>
                <a:srgbClr val="C61A0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3D221-06D4-684D-A64D-B801A44655FE}"/>
              </a:ext>
            </a:extLst>
          </p:cNvPr>
          <p:cNvSpPr txBox="1"/>
          <p:nvPr/>
        </p:nvSpPr>
        <p:spPr>
          <a:xfrm>
            <a:off x="5175559" y="2250738"/>
            <a:ext cx="28101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 &amp; R studio:</a:t>
            </a:r>
          </a:p>
          <a:p>
            <a:pPr marL="285750" indent="-285750">
              <a:buFontTx/>
              <a:buChar char="-"/>
            </a:pPr>
            <a:r>
              <a:rPr lang="fr-FR" dirty="0"/>
              <a:t>2 softwares + R packages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1</a:t>
            </a:r>
            <a:r>
              <a:rPr lang="fr-FR" dirty="0"/>
              <a:t> or more </a:t>
            </a:r>
            <a:r>
              <a:rPr lang="fr-FR" dirty="0" err="1"/>
              <a:t>datasets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1 script editor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Many</a:t>
            </a:r>
            <a:r>
              <a:rPr lang="fr-FR" dirty="0"/>
              <a:t> outputs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scripts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36C454B2-B85A-0841-8751-E82FE509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221709"/>
            <a:ext cx="4479394" cy="251965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9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7170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6DC9780B-95F5-4766-8BE2-2D57A1580932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5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13" y="1916113"/>
            <a:ext cx="8494712" cy="4392612"/>
          </a:xfrm>
          <a:prstGeom prst="roundRect">
            <a:avLst/>
          </a:prstGeom>
          <a:solidFill>
            <a:schemeClr val="bg2">
              <a:lumMod val="85000"/>
            </a:schemeClr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5800" y="1989138"/>
            <a:ext cx="5511800" cy="2805112"/>
          </a:xfrm>
          <a:prstGeom prst="roundRect">
            <a:avLst/>
          </a:prstGeom>
          <a:solidFill>
            <a:schemeClr val="accent3">
              <a:lumMod val="90000"/>
            </a:schemeClr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69950" y="2960688"/>
            <a:ext cx="1376363" cy="998537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97150" y="2960688"/>
            <a:ext cx="1444625" cy="998537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41838" y="2962275"/>
            <a:ext cx="1439862" cy="998538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56400" y="2979191"/>
            <a:ext cx="1847850" cy="1511300"/>
          </a:xfrm>
          <a:prstGeom prst="roundRect">
            <a:avLst/>
          </a:prstGeom>
          <a:solidFill>
            <a:srgbClr val="CCECFF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756400" y="4654004"/>
            <a:ext cx="1847850" cy="1511300"/>
          </a:xfrm>
          <a:prstGeom prst="roundRect">
            <a:avLst/>
          </a:prstGeom>
          <a:solidFill>
            <a:srgbClr val="CCECFF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08788" y="3555454"/>
            <a:ext cx="738187" cy="354012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70700" y="4974679"/>
            <a:ext cx="738188" cy="354012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727950" y="3201441"/>
            <a:ext cx="738188" cy="354013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707313" y="4806404"/>
            <a:ext cx="738187" cy="354012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96163" y="3977729"/>
            <a:ext cx="1011237" cy="354012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96163" y="5596979"/>
            <a:ext cx="1011237" cy="354012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7186" name="Rectangle 1"/>
          <p:cNvSpPr>
            <a:spLocks noChangeArrowheads="1"/>
          </p:cNvSpPr>
          <p:nvPr/>
        </p:nvSpPr>
        <p:spPr bwMode="auto">
          <a:xfrm>
            <a:off x="984250" y="2306638"/>
            <a:ext cx="1649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800">
                <a:latin typeface="Verdana" pitchFamily="34" charset="0"/>
                <a:ea typeface="ＭＳ Ｐゴシック" pitchFamily="34" charset="-128"/>
              </a:rPr>
              <a:t>environment</a:t>
            </a:r>
          </a:p>
        </p:txBody>
      </p:sp>
      <p:sp>
        <p:nvSpPr>
          <p:cNvPr id="7187" name="Rectangle 2"/>
          <p:cNvSpPr>
            <a:spLocks noChangeArrowheads="1"/>
          </p:cNvSpPr>
          <p:nvPr/>
        </p:nvSpPr>
        <p:spPr bwMode="auto">
          <a:xfrm>
            <a:off x="3011488" y="4391025"/>
            <a:ext cx="101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800">
                <a:latin typeface="Verdana" pitchFamily="34" charset="0"/>
                <a:ea typeface="ＭＳ Ｐゴシック" pitchFamily="34" charset="-128"/>
              </a:rPr>
              <a:t>objects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3192463" y="1517650"/>
            <a:ext cx="444500" cy="5327650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89" name="Rectangle 4"/>
          <p:cNvSpPr>
            <a:spLocks noChangeArrowheads="1"/>
          </p:cNvSpPr>
          <p:nvPr/>
        </p:nvSpPr>
        <p:spPr bwMode="auto">
          <a:xfrm>
            <a:off x="6264275" y="2443163"/>
            <a:ext cx="1344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800">
                <a:latin typeface="Verdana" pitchFamily="34" charset="0"/>
                <a:ea typeface="ＭＳ Ｐゴシック" pitchFamily="34" charset="-128"/>
              </a:rPr>
              <a:t>packages </a:t>
            </a: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773113" y="5497513"/>
            <a:ext cx="1481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800">
                <a:latin typeface="Verdana" pitchFamily="34" charset="0"/>
                <a:ea typeface="ＭＳ Ｐゴシック" pitchFamily="34" charset="-128"/>
              </a:rPr>
              <a:t>operations </a:t>
            </a:r>
          </a:p>
        </p:txBody>
      </p:sp>
      <p:pic>
        <p:nvPicPr>
          <p:cNvPr id="7191" name="Picture 2" descr="http://datatweet.files.wordpress.com/2014/03/arithmetic.png?w=350&amp;h=200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5248275"/>
            <a:ext cx="779463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2" name="Picture 4" descr="vector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4862513"/>
            <a:ext cx="247173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F329FC-9BC6-784D-B449-53A788A3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46" y="2008188"/>
            <a:ext cx="1210596" cy="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8194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6C1570D5-DF64-40DF-96AA-7194F13B34D5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6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89138"/>
            <a:ext cx="7989888" cy="4032250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Data &amp; Values</a:t>
            </a:r>
          </a:p>
        </p:txBody>
      </p:sp>
      <p:pic>
        <p:nvPicPr>
          <p:cNvPr id="8197" name="Picture 2" descr="http://venus.ifca.unican.es/Rintro/_images/dataStructures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924175"/>
            <a:ext cx="5540375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2"/>
          <p:cNvSpPr>
            <a:spLocks noChangeArrowheads="1"/>
          </p:cNvSpPr>
          <p:nvPr/>
        </p:nvSpPr>
        <p:spPr bwMode="auto">
          <a:xfrm>
            <a:off x="2700338" y="5591175"/>
            <a:ext cx="5454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000">
                <a:latin typeface="Verdana" pitchFamily="34" charset="0"/>
                <a:ea typeface="ＭＳ Ｐゴシック" pitchFamily="34" charset="-128"/>
              </a:rPr>
              <a:t>http://venus.ifca.unican.es/Rintro/_images/dataStructuresNew.png</a:t>
            </a:r>
          </a:p>
        </p:txBody>
      </p:sp>
      <p:pic>
        <p:nvPicPr>
          <p:cNvPr id="81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3840163"/>
            <a:ext cx="4016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92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8194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6C1570D5-DF64-40DF-96AA-7194F13B34D5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7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89138"/>
            <a:ext cx="7989888" cy="4032250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Data &amp;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5A06A-0BE4-0544-8E5E-FA2DCCB8A184}"/>
              </a:ext>
            </a:extLst>
          </p:cNvPr>
          <p:cNvSpPr txBox="1"/>
          <p:nvPr/>
        </p:nvSpPr>
        <p:spPr>
          <a:xfrm>
            <a:off x="1016529" y="3114834"/>
            <a:ext cx="214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Data.frame</a:t>
            </a:r>
            <a:r>
              <a:rPr lang="fr-FR" b="1" dirty="0"/>
              <a:t> (base R):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78D37-E2C2-CD42-8F60-F318AABE0518}"/>
              </a:ext>
            </a:extLst>
          </p:cNvPr>
          <p:cNvSpPr txBox="1"/>
          <p:nvPr/>
        </p:nvSpPr>
        <p:spPr>
          <a:xfrm>
            <a:off x="3827864" y="3128100"/>
            <a:ext cx="4449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Data.table</a:t>
            </a:r>
            <a:r>
              <a:rPr lang="fr-FR" b="1" dirty="0"/>
              <a:t> = </a:t>
            </a:r>
            <a:r>
              <a:rPr lang="fr-FR" b="1" dirty="0" err="1"/>
              <a:t>data.frame</a:t>
            </a:r>
            <a:r>
              <a:rPr lang="fr-FR" b="1" dirty="0"/>
              <a:t>, but </a:t>
            </a:r>
            <a:r>
              <a:rPr lang="fr-FR" b="1" dirty="0" err="1"/>
              <a:t>better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In a package </a:t>
            </a:r>
            <a:r>
              <a:rPr lang="fr-FR" dirty="0" err="1">
                <a:solidFill>
                  <a:srgbClr val="C61A06"/>
                </a:solidFill>
              </a:rPr>
              <a:t>called</a:t>
            </a:r>
            <a:r>
              <a:rPr lang="fr-FR" dirty="0">
                <a:solidFill>
                  <a:srgbClr val="C61A06"/>
                </a:solidFill>
              </a:rPr>
              <a:t> ‘</a:t>
            </a:r>
            <a:r>
              <a:rPr lang="fr-FR" dirty="0" err="1">
                <a:solidFill>
                  <a:srgbClr val="C61A06"/>
                </a:solidFill>
              </a:rPr>
              <a:t>data.table</a:t>
            </a:r>
            <a:r>
              <a:rPr lang="fr-FR" dirty="0">
                <a:solidFill>
                  <a:srgbClr val="C61A06"/>
                </a:solidFill>
              </a:rPr>
              <a:t>’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Compatible </a:t>
            </a:r>
            <a:r>
              <a:rPr lang="fr-FR" dirty="0" err="1">
                <a:solidFill>
                  <a:srgbClr val="C61A06"/>
                </a:solidFill>
              </a:rPr>
              <a:t>with</a:t>
            </a:r>
            <a:r>
              <a:rPr lang="fr-FR" dirty="0">
                <a:solidFill>
                  <a:srgbClr val="C61A06"/>
                </a:solidFill>
              </a:rPr>
              <a:t> R code fit for </a:t>
            </a:r>
            <a:r>
              <a:rPr lang="fr-FR" dirty="0" err="1">
                <a:solidFill>
                  <a:srgbClr val="C61A06"/>
                </a:solidFill>
              </a:rPr>
              <a:t>data.frames</a:t>
            </a:r>
            <a:endParaRPr lang="fr-FR" dirty="0">
              <a:solidFill>
                <a:srgbClr val="C61A06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Much </a:t>
            </a:r>
            <a:r>
              <a:rPr lang="fr-FR" dirty="0" err="1">
                <a:solidFill>
                  <a:srgbClr val="C61A06"/>
                </a:solidFill>
              </a:rPr>
              <a:t>faster</a:t>
            </a:r>
            <a:r>
              <a:rPr lang="fr-FR" dirty="0">
                <a:solidFill>
                  <a:srgbClr val="C61A06"/>
                </a:solidFill>
              </a:rPr>
              <a:t> for large </a:t>
            </a:r>
            <a:r>
              <a:rPr lang="fr-FR" dirty="0" err="1">
                <a:solidFill>
                  <a:srgbClr val="C61A06"/>
                </a:solidFill>
              </a:rPr>
              <a:t>datasets</a:t>
            </a:r>
            <a:endParaRPr lang="fr-FR" dirty="0">
              <a:solidFill>
                <a:srgbClr val="C61A06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C61A06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C61A06"/>
              </a:solidFill>
            </a:endParaRPr>
          </a:p>
          <a:p>
            <a:r>
              <a:rPr lang="fr-FR" dirty="0" err="1">
                <a:solidFill>
                  <a:srgbClr val="C61A06"/>
                </a:solidFill>
              </a:rPr>
              <a:t>Try</a:t>
            </a:r>
            <a:r>
              <a:rPr lang="fr-FR" dirty="0">
                <a:solidFill>
                  <a:srgbClr val="C61A06"/>
                </a:solidFill>
              </a:rPr>
              <a:t>: </a:t>
            </a:r>
            <a:r>
              <a:rPr lang="fr-FR" dirty="0" err="1">
                <a:solidFill>
                  <a:srgbClr val="C61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fr-FR" dirty="0">
                <a:solidFill>
                  <a:srgbClr val="C61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C61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data.table</a:t>
            </a:r>
            <a:r>
              <a:rPr lang="fr-FR" dirty="0">
                <a:solidFill>
                  <a:srgbClr val="C61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0FAFB-66B6-2D42-9A7E-09284B903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0"/>
          <a:stretch/>
        </p:blipFill>
        <p:spPr>
          <a:xfrm>
            <a:off x="1582587" y="3645396"/>
            <a:ext cx="1511300" cy="12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6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9218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CC5B8629-D2A5-4084-B186-500BA69C973B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8</a:t>
            </a:fld>
            <a:endParaRPr lang="en-US" altLang="en-US" sz="1400">
              <a:ea typeface="ＭＳ Ｐゴシック" pitchFamily="34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89138"/>
            <a:ext cx="7989888" cy="4032250"/>
          </a:xfrm>
          <a:prstGeom prst="roundRect">
            <a:avLst/>
          </a:prstGeom>
          <a:solidFill>
            <a:srgbClr val="CCFF99"/>
          </a:solidFill>
          <a:effectLst>
            <a:outerShdw blurRad="304800" dist="230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Data &amp; Values</a:t>
            </a:r>
          </a:p>
        </p:txBody>
      </p:sp>
      <p:pic>
        <p:nvPicPr>
          <p:cNvPr id="9221" name="Picture 4" descr="http://tonyfisherpuzzles.net/images/1200%20res%206th%20april%202009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708275"/>
            <a:ext cx="76184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6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685800" y="1265238"/>
            <a:ext cx="813435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Verdana" pitchFamily="34" charset="0"/>
                <a:cs typeface="Verdana" pitchFamily="34" charset="0"/>
              </a:rPr>
              <a:t>What you need to know about R</a:t>
            </a:r>
          </a:p>
        </p:txBody>
      </p:sp>
      <p:sp>
        <p:nvSpPr>
          <p:cNvPr id="10242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lnSpc>
                <a:spcPct val="160000"/>
              </a:lnSpc>
              <a:buClr>
                <a:schemeClr val="tx1"/>
              </a:buClr>
              <a:buSzPct val="40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lnSpc>
                <a:spcPct val="120000"/>
              </a:lnSpc>
              <a:buClr>
                <a:srgbClr val="502C6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lnSpc>
                <a:spcPct val="120000"/>
              </a:lnSpc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lnSpc>
                <a:spcPct val="120000"/>
              </a:lnSpc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lnSpc>
                <a:spcPct val="120000"/>
              </a:lnSpc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fld id="{0308BAE6-C3E3-4F5B-98FC-034668B203A3}" type="slidenum">
              <a:rPr lang="en-US" altLang="en-US" sz="1400" smtClean="0">
                <a:ea typeface="ＭＳ Ｐゴシック" pitchFamily="34" charset="-128"/>
              </a:rPr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t>9</a:t>
            </a:fld>
            <a:endParaRPr lang="en-US" altLang="en-US" sz="1400">
              <a:ea typeface="ＭＳ Ｐゴシック" pitchFamily="34" charset="-128"/>
            </a:endParaRPr>
          </a:p>
        </p:txBody>
      </p:sp>
      <p:pic>
        <p:nvPicPr>
          <p:cNvPr id="10244" name="Picture 4" descr="Spss-19-screen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349500"/>
            <a:ext cx="467995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84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9200</TotalTime>
  <Words>686</Words>
  <Application>Microsoft Macintosh PowerPoint</Application>
  <PresentationFormat>On-screen Show (4:3)</PresentationFormat>
  <Paragraphs>194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Verdana</vt:lpstr>
      <vt:lpstr>Wingdings</vt:lpstr>
      <vt:lpstr>Office Theme</vt:lpstr>
      <vt:lpstr>R and R Studio –           the basics </vt:lpstr>
      <vt:lpstr>R and R Studio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you need to know about R</vt:lpstr>
      <vt:lpstr>What about R studio</vt:lpstr>
      <vt:lpstr>What about R studio</vt:lpstr>
      <vt:lpstr>PowerPoint Presentation</vt:lpstr>
      <vt:lpstr>What about R studio</vt:lpstr>
      <vt:lpstr>What about R studio</vt:lpstr>
      <vt:lpstr>What about R studio</vt:lpstr>
      <vt:lpstr>What about R studio</vt:lpstr>
      <vt:lpstr>Now we can begin…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Philip Stroomberg</dc:creator>
  <cp:lastModifiedBy>Alexandra Dima</cp:lastModifiedBy>
  <cp:revision>145</cp:revision>
  <cp:lastPrinted>2010-10-05T18:38:06Z</cp:lastPrinted>
  <dcterms:created xsi:type="dcterms:W3CDTF">2009-09-04T13:46:11Z</dcterms:created>
  <dcterms:modified xsi:type="dcterms:W3CDTF">2019-09-16T17:11:00Z</dcterms:modified>
</cp:coreProperties>
</file>